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5" r:id="rId3"/>
    <p:sldId id="297" r:id="rId5"/>
    <p:sldId id="291" r:id="rId6"/>
    <p:sldId id="301" r:id="rId7"/>
    <p:sldId id="302" r:id="rId8"/>
    <p:sldId id="307" r:id="rId9"/>
    <p:sldId id="309" r:id="rId10"/>
    <p:sldId id="310" r:id="rId11"/>
    <p:sldId id="308" r:id="rId12"/>
    <p:sldId id="311" r:id="rId13"/>
    <p:sldId id="303" r:id="rId14"/>
    <p:sldId id="298" r:id="rId15"/>
    <p:sldId id="300" r:id="rId16"/>
    <p:sldId id="292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A4A6-7D56-49CB-BCE0-6B9A0D01A0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69762-53AE-4418-94C0-D9B5A7D6CC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07275-472F-4457-BC56-B6C1F5089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07275-472F-4457-BC56-B6C1F5089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07275-472F-4457-BC56-B6C1F5089C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1" y="0"/>
            <a:ext cx="12191979" cy="6864423"/>
          </a:xfrm>
          <a:prstGeom prst="rect">
            <a:avLst/>
          </a:prstGeom>
          <a:solidFill>
            <a:srgbClr val="0F3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84" y="48931"/>
            <a:ext cx="6851577" cy="68515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2956807" y="2087522"/>
            <a:ext cx="627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数学建模经验</a:t>
            </a:r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分享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75425" y="3101915"/>
            <a:ext cx="9641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926449" y="347471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分享人：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周鑫祎</a:t>
            </a:r>
            <a:endParaRPr lang="zh-CN" altLang="en-US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9986" y="4078354"/>
            <a:ext cx="16979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2022/11/19</a:t>
            </a:r>
            <a:endParaRPr lang="zh-CN" altLang="en-US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0520" y="609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数学建模学习方法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1195705"/>
            <a:ext cx="3350260" cy="4466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985" y="810895"/>
            <a:ext cx="4914900" cy="51968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91195" y="2176780"/>
            <a:ext cx="3321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论文排版：参考清风的</a:t>
            </a:r>
            <a:r>
              <a:rPr lang="zh-CN" altLang="en-US"/>
              <a:t>就可以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39455" y="2939415"/>
            <a:ext cx="3321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公式编辑：</a:t>
            </a:r>
            <a:r>
              <a:rPr lang="en-US" altLang="zh-CN"/>
              <a:t>mathtype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377555" y="3719830"/>
            <a:ext cx="3655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画图：不要用</a:t>
            </a:r>
            <a:r>
              <a:rPr lang="en-US" altLang="zh-CN"/>
              <a:t>excel</a:t>
            </a:r>
            <a:r>
              <a:rPr lang="zh-CN" altLang="en-US"/>
              <a:t>，</a:t>
            </a:r>
            <a:endParaRPr lang="zh-CN" altLang="en-US"/>
          </a:p>
          <a:p>
            <a:pPr indent="457200"/>
            <a:r>
              <a:rPr lang="en-US" altLang="zh-CN"/>
              <a:t>     </a:t>
            </a:r>
            <a:r>
              <a:rPr lang="zh-CN" altLang="en-US"/>
              <a:t>用</a:t>
            </a:r>
            <a:r>
              <a:rPr lang="en-US" altLang="zh-CN"/>
              <a:t>matlab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、Origin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0520" y="609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数学建模学习方法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 descr="未命名文件(1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10" y="951865"/>
            <a:ext cx="9754235" cy="52362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0520" y="1182370"/>
            <a:ext cx="196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学习</a:t>
            </a:r>
            <a:r>
              <a:rPr lang="zh-CN" altLang="en-US" sz="2400"/>
              <a:t>方法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0520" y="609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数学建模学习方法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3685" y="1160780"/>
            <a:ext cx="78892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tx1"/>
                </a:solidFill>
                <a:sym typeface="+mn-ea"/>
              </a:rPr>
              <a:t>根据个人经历和教训总结的</a:t>
            </a:r>
            <a:r>
              <a:rPr lang="zh-CN" altLang="en-US" sz="2800" b="1">
                <a:solidFill>
                  <a:schemeClr val="tx1"/>
                </a:solidFill>
                <a:sym typeface="+mn-ea"/>
              </a:rPr>
              <a:t>建议（仅供</a:t>
            </a:r>
            <a:r>
              <a:rPr lang="zh-CN" altLang="en-US" sz="2800" b="1">
                <a:solidFill>
                  <a:schemeClr val="tx1"/>
                </a:solidFill>
                <a:sym typeface="+mn-ea"/>
              </a:rPr>
              <a:t>参考）</a:t>
            </a:r>
            <a:endParaRPr lang="zh-CN" altLang="en-US" sz="2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7060" y="1818005"/>
            <a:ext cx="77450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lvl="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</a:rPr>
              <a:t>队友一定要提前</a:t>
            </a:r>
            <a:r>
              <a:rPr lang="zh-CN" altLang="en-US" sz="2000">
                <a:solidFill>
                  <a:schemeClr val="tx1"/>
                </a:solidFill>
              </a:rPr>
              <a:t>找。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lvl="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</a:rPr>
              <a:t>大一能参加就参加一些小比赛，最好大二能参加</a:t>
            </a:r>
            <a:r>
              <a:rPr lang="zh-CN" altLang="en-US" sz="2000">
                <a:solidFill>
                  <a:schemeClr val="tx1"/>
                </a:solidFill>
              </a:rPr>
              <a:t>国赛。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lvl="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</a:rPr>
              <a:t>学习模型最好有针对性，不要漫无目的地</a:t>
            </a:r>
            <a:r>
              <a:rPr lang="zh-CN" altLang="en-US" sz="2000">
                <a:solidFill>
                  <a:schemeClr val="tx1"/>
                </a:solidFill>
              </a:rPr>
              <a:t>学。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lvl="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</a:rPr>
              <a:t>国赛期间和队友的关系一定要处理好，信任</a:t>
            </a:r>
            <a:r>
              <a:rPr lang="zh-CN" altLang="en-US" sz="2000">
                <a:solidFill>
                  <a:schemeClr val="tx1"/>
                </a:solidFill>
              </a:rPr>
              <a:t>队友。</a:t>
            </a:r>
            <a:endParaRPr lang="zh-CN" altLang="en-US" sz="2000">
              <a:solidFill>
                <a:schemeClr val="tx1"/>
              </a:solidFill>
            </a:endParaRPr>
          </a:p>
          <a:p>
            <a:pPr marL="342900" lvl="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</a:rPr>
              <a:t>建模、编程、论文每个人都要学，但是侧重点</a:t>
            </a:r>
            <a:r>
              <a:rPr lang="zh-CN" altLang="en-US" sz="2000">
                <a:solidFill>
                  <a:schemeClr val="tx1"/>
                </a:solidFill>
              </a:rPr>
              <a:t>不一样。</a:t>
            </a:r>
            <a:endParaRPr lang="zh-CN" altLang="en-US" sz="2000">
              <a:solidFill>
                <a:schemeClr val="tx1"/>
              </a:solidFill>
            </a:endParaRPr>
          </a:p>
          <a:p>
            <a:pPr marL="800100" lvl="1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</a:rPr>
              <a:t>建模</a:t>
            </a:r>
            <a:r>
              <a:rPr lang="zh-CN" altLang="en-US" sz="2000">
                <a:solidFill>
                  <a:schemeClr val="tx1"/>
                </a:solidFill>
              </a:rPr>
              <a:t>位侧重模型的原理，然后怎么</a:t>
            </a:r>
            <a:r>
              <a:rPr lang="zh-CN" altLang="en-US" sz="2000">
                <a:solidFill>
                  <a:schemeClr val="tx1"/>
                </a:solidFill>
              </a:rPr>
              <a:t>创新。</a:t>
            </a:r>
            <a:endParaRPr lang="zh-CN" altLang="en-US" sz="2000">
              <a:solidFill>
                <a:schemeClr val="tx1"/>
              </a:solidFill>
            </a:endParaRPr>
          </a:p>
          <a:p>
            <a:pPr marL="800100" lvl="1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</a:rPr>
              <a:t>编程位侧重模型的求解，然后用编程软件画图，不要用</a:t>
            </a:r>
            <a:r>
              <a:rPr lang="en-US" altLang="zh-CN" sz="2000">
                <a:solidFill>
                  <a:schemeClr val="tx1"/>
                </a:solidFill>
              </a:rPr>
              <a:t>excel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  <a:endParaRPr lang="en-US" altLang="zh-CN" sz="2000">
              <a:solidFill>
                <a:schemeClr val="tx1"/>
              </a:solidFill>
            </a:endParaRPr>
          </a:p>
          <a:p>
            <a:pPr marL="800100" lvl="1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chemeClr val="tx1"/>
                </a:solidFill>
              </a:rPr>
              <a:t>论文位侧重论文的撰写，最好看看往年优秀论文的总</a:t>
            </a:r>
            <a:r>
              <a:rPr lang="zh-CN" altLang="en-US" sz="2000">
                <a:solidFill>
                  <a:schemeClr val="tx1"/>
                </a:solidFill>
              </a:rPr>
              <a:t>结。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28930" y="49530"/>
            <a:ext cx="3763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</a:rPr>
              <a:t>国赛</a:t>
            </a:r>
            <a:r>
              <a:rPr lang="zh-CN" altLang="en-US" sz="3200" b="1">
                <a:solidFill>
                  <a:schemeClr val="bg1"/>
                </a:solidFill>
              </a:rPr>
              <a:t>准备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3685" y="1160780"/>
            <a:ext cx="10302240" cy="4615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tx1"/>
                </a:solidFill>
                <a:sym typeface="+mn-ea"/>
              </a:rPr>
              <a:t>培训期间的五次模拟题一定要认真对待、培训结束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后积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极找指导老师寻求意见</a:t>
            </a:r>
            <a:r>
              <a:rPr lang="zh-CN" altLang="en-US" sz="2800" b="1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800" b="1">
              <a:solidFill>
                <a:schemeClr val="tx1"/>
              </a:solidFill>
              <a:sym typeface="+mn-ea"/>
            </a:endParaRPr>
          </a:p>
          <a:p>
            <a:pPr marL="457200" indent="-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tx1"/>
                </a:solidFill>
                <a:sym typeface="+mn-ea"/>
              </a:rPr>
              <a:t>没有特殊情况不要中途换队友，一起经过培训的队友才是可以相互信任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的。</a:t>
            </a:r>
            <a:endParaRPr lang="zh-CN" altLang="en-US" sz="2400" b="1">
              <a:solidFill>
                <a:schemeClr val="tx1"/>
              </a:solidFill>
              <a:sym typeface="+mn-ea"/>
            </a:endParaRPr>
          </a:p>
          <a:p>
            <a:pPr marL="457200" indent="-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tx1"/>
                </a:solidFill>
                <a:sym typeface="+mn-ea"/>
              </a:rPr>
              <a:t>比赛前深入地学习擅长方向的模型和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算法，经常和队友交流，分享最近学习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成果。</a:t>
            </a:r>
            <a:endParaRPr lang="zh-CN" altLang="en-US" sz="2400" b="1">
              <a:solidFill>
                <a:schemeClr val="tx1"/>
              </a:solidFill>
              <a:sym typeface="+mn-ea"/>
            </a:endParaRPr>
          </a:p>
          <a:p>
            <a:pPr marL="457200" indent="-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tx1"/>
                </a:solidFill>
                <a:sym typeface="+mn-ea"/>
              </a:rPr>
              <a:t>比赛期间最好单独借个</a:t>
            </a:r>
            <a:r>
              <a:rPr lang="zh-CN" altLang="en-US" sz="2400" b="1">
                <a:solidFill>
                  <a:schemeClr val="tx1"/>
                </a:solidFill>
                <a:sym typeface="+mn-ea"/>
              </a:rPr>
              <a:t>办公室。</a:t>
            </a:r>
            <a:endParaRPr lang="zh-CN" altLang="en-US" sz="2400" b="1">
              <a:solidFill>
                <a:schemeClr val="tx1"/>
              </a:solidFill>
              <a:sym typeface="+mn-ea"/>
            </a:endParaRPr>
          </a:p>
          <a:p>
            <a:pPr marL="457200" indent="-4572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endParaRPr lang="zh-CN" altLang="en-US" sz="24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1" y="0"/>
            <a:ext cx="12191979" cy="6864423"/>
          </a:xfrm>
          <a:prstGeom prst="rect">
            <a:avLst/>
          </a:prstGeom>
          <a:solidFill>
            <a:srgbClr val="0F3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84" y="48931"/>
            <a:ext cx="6851577" cy="68515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2445000" y="2086252"/>
            <a:ext cx="72313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分享完毕     感谢聆听</a:t>
            </a:r>
            <a:endParaRPr lang="zh-CN" altLang="en-US" sz="6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75425" y="3101915"/>
            <a:ext cx="9641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926449" y="347471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分享人：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周鑫祎</a:t>
            </a:r>
            <a:endParaRPr lang="zh-CN" altLang="en-US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5166" y="4041524"/>
            <a:ext cx="26600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QQ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3133176754</a:t>
            </a:r>
            <a:endParaRPr lang="zh-CN" altLang="en-US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微信：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Planck_CUG</a:t>
            </a:r>
            <a:endParaRPr lang="en-US" altLang="zh-CN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1" y="0"/>
            <a:ext cx="12191979" cy="6864423"/>
          </a:xfrm>
          <a:prstGeom prst="rect">
            <a:avLst/>
          </a:prstGeom>
          <a:solidFill>
            <a:srgbClr val="0F3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84" y="48931"/>
            <a:ext cx="6851577" cy="68515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4210050" y="1167130"/>
            <a:ext cx="3368040" cy="675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71500" indent="-571500">
              <a:buFont typeface="Wingdings" panose="05000000000000000000" charset="0"/>
              <a:buChar char="u"/>
            </a:pPr>
            <a:r>
              <a:rPr lang="zh-CN" altLang="en-US" sz="3600" b="1">
                <a:solidFill>
                  <a:schemeClr val="bg1"/>
                </a:solidFill>
              </a:rPr>
              <a:t>个人经历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98620" y="2968625"/>
            <a:ext cx="4460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3600" b="1">
                <a:solidFill>
                  <a:schemeClr val="bg1"/>
                </a:solidFill>
              </a:rPr>
              <a:t>数学建模学习</a:t>
            </a:r>
            <a:r>
              <a:rPr lang="zh-CN" altLang="en-US" sz="3600" b="1">
                <a:solidFill>
                  <a:schemeClr val="bg1"/>
                </a:solidFill>
              </a:rPr>
              <a:t>方法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22115" y="4535805"/>
            <a:ext cx="3113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3600" b="1">
                <a:solidFill>
                  <a:schemeClr val="bg1"/>
                </a:solidFill>
              </a:rPr>
              <a:t>国赛</a:t>
            </a:r>
            <a:r>
              <a:rPr lang="zh-CN" altLang="en-US" sz="3600" b="1">
                <a:solidFill>
                  <a:schemeClr val="bg1"/>
                </a:solidFill>
              </a:rPr>
              <a:t>准备</a:t>
            </a:r>
            <a:endParaRPr lang="zh-CN" alt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1155" y="8128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个人经历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2135" y="2060575"/>
            <a:ext cx="111963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/>
              <a:t>年级</a:t>
            </a:r>
            <a:r>
              <a:rPr lang="en-US" altLang="zh-CN" sz="2400" b="1"/>
              <a:t>&amp;</a:t>
            </a:r>
            <a:r>
              <a:rPr lang="zh-CN" altLang="en-US" sz="2400" b="1"/>
              <a:t>专业：</a:t>
            </a:r>
            <a:r>
              <a:rPr lang="zh-CN" altLang="en-US" sz="2400"/>
              <a:t>20级本科生</a:t>
            </a:r>
            <a:r>
              <a:rPr lang="en-US" altLang="zh-CN" sz="2400"/>
              <a:t>&amp;</a:t>
            </a:r>
            <a:r>
              <a:rPr lang="zh-CN" altLang="en-US" sz="2400"/>
              <a:t>海洋工程与技术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/>
              <a:t>位置：</a:t>
            </a:r>
            <a:r>
              <a:rPr lang="zh-CN" altLang="en-US" sz="2400"/>
              <a:t>建模兼编程位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/>
              <a:t>擅长类型：</a:t>
            </a:r>
            <a:r>
              <a:rPr lang="zh-CN" altLang="en-US" sz="2400"/>
              <a:t>最优化问题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/>
              <a:t>数学建模获奖：</a:t>
            </a:r>
            <a:r>
              <a:rPr lang="en-US" altLang="zh-CN" sz="2400"/>
              <a:t>mathorcup</a:t>
            </a:r>
            <a:r>
              <a:rPr lang="zh-CN" altLang="en-US" sz="2400"/>
              <a:t>杯三等奖、五一杯一等奖、数维杯三等奖、</a:t>
            </a:r>
            <a:endParaRPr lang="zh-CN" altLang="en-US" sz="2400"/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/>
              <a:t>                                    </a:t>
            </a:r>
            <a:r>
              <a:rPr lang="zh-CN" altLang="en-US" sz="2400"/>
              <a:t>高教社杯国家二等奖</a:t>
            </a:r>
            <a:r>
              <a:rPr lang="en-US" altLang="zh-CN" sz="2400"/>
              <a:t>……</a:t>
            </a:r>
            <a:r>
              <a:rPr lang="en-US" altLang="zh-CN" sz="2000"/>
              <a:t>and</a:t>
            </a:r>
            <a:r>
              <a:rPr lang="zh-CN" altLang="en-US" sz="2000"/>
              <a:t>美赛论文没写完</a:t>
            </a:r>
            <a:r>
              <a:rPr lang="en-US" altLang="zh-CN" sz="2000"/>
              <a:t>hhhha</a:t>
            </a:r>
            <a:r>
              <a:rPr lang="zh-CN" altLang="en-US" sz="2000"/>
              <a:t>（我是菜狗）</a:t>
            </a:r>
            <a:endParaRPr lang="zh-CN" altLang="en-US" sz="2400"/>
          </a:p>
          <a:p>
            <a:pPr marL="342900" lvl="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3040" y="1111250"/>
            <a:ext cx="24657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tx1"/>
                </a:solidFill>
                <a:sym typeface="+mn-ea"/>
              </a:rPr>
              <a:t>个人</a:t>
            </a:r>
            <a:r>
              <a:rPr lang="zh-CN" altLang="en-US" sz="2800" b="1">
                <a:solidFill>
                  <a:schemeClr val="tx1"/>
                </a:solidFill>
                <a:sym typeface="+mn-ea"/>
              </a:rPr>
              <a:t>介绍</a:t>
            </a:r>
            <a:endParaRPr lang="zh-CN" altLang="en-US" sz="28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51155" y="8128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个人经历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3040" y="791210"/>
            <a:ext cx="3261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 b="1">
                <a:solidFill>
                  <a:schemeClr val="tx1"/>
                </a:solidFill>
                <a:sym typeface="+mn-ea"/>
              </a:rPr>
              <a:t>学习</a:t>
            </a:r>
            <a:r>
              <a:rPr lang="en-US" altLang="zh-CN" sz="2800" b="1">
                <a:solidFill>
                  <a:schemeClr val="tx1"/>
                </a:solidFill>
                <a:sym typeface="+mn-ea"/>
              </a:rPr>
              <a:t>&amp;</a:t>
            </a:r>
            <a:r>
              <a:rPr lang="zh-CN" altLang="en-US" sz="2800" b="1">
                <a:solidFill>
                  <a:schemeClr val="tx1"/>
                </a:solidFill>
                <a:sym typeface="+mn-ea"/>
              </a:rPr>
              <a:t>比赛经历</a:t>
            </a:r>
            <a:endParaRPr lang="zh-CN" altLang="en-US" sz="2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226695" y="3420745"/>
            <a:ext cx="11715750" cy="243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1820" y="3127375"/>
            <a:ext cx="537210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月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76830" y="3148330"/>
            <a:ext cx="53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月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77275" y="3182620"/>
            <a:ext cx="53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</a:t>
            </a:r>
            <a:r>
              <a:rPr lang="zh-CN" altLang="en-US"/>
              <a:t>月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87570" y="3166745"/>
            <a:ext cx="53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月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41745" y="3171190"/>
            <a:ext cx="53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月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163810" y="3178175"/>
            <a:ext cx="53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9</a:t>
            </a:r>
            <a:r>
              <a:rPr lang="zh-CN" altLang="en-US"/>
              <a:t>月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855345" y="3472815"/>
            <a:ext cx="5080" cy="4794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4300" y="3987165"/>
            <a:ext cx="182435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清风网课教程，</a:t>
            </a:r>
            <a:endParaRPr lang="zh-CN" altLang="en-US" sz="2000"/>
          </a:p>
          <a:p>
            <a:r>
              <a:rPr lang="zh-CN" altLang="en-US" sz="2000"/>
              <a:t>学习了一些简单的</a:t>
            </a:r>
            <a:r>
              <a:rPr lang="zh-CN" altLang="en-US" sz="2000"/>
              <a:t>模型：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FF0000"/>
                </a:solidFill>
              </a:rPr>
              <a:t>评价模型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FF0000"/>
                </a:solidFill>
              </a:rPr>
              <a:t>数据处理方法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FF0000"/>
                </a:solidFill>
              </a:rPr>
              <a:t>图论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rgbClr val="FF0000"/>
                </a:solidFill>
              </a:rPr>
              <a:t>回归模型</a:t>
            </a:r>
            <a:endParaRPr lang="zh-CN" altLang="en-US" sz="2000">
              <a:solidFill>
                <a:srgbClr val="FF0000"/>
              </a:solidFill>
            </a:endParaRPr>
          </a:p>
          <a:p>
            <a:endParaRPr lang="zh-CN" alt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7" name="直接箭头连接符 16"/>
          <p:cNvCxnSpPr>
            <a:endCxn id="19" idx="2"/>
          </p:cNvCxnSpPr>
          <p:nvPr/>
        </p:nvCxnSpPr>
        <p:spPr>
          <a:xfrm flipH="1" flipV="1">
            <a:off x="2468880" y="2731770"/>
            <a:ext cx="339090" cy="4483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556385" y="1409700"/>
            <a:ext cx="18243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参加了美赛，没获奖，但是有了经验：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</a:rPr>
              <a:t>要找好队友</a:t>
            </a:r>
            <a:endParaRPr lang="zh-CN" alt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endCxn id="21" idx="0"/>
          </p:cNvCxnSpPr>
          <p:nvPr/>
        </p:nvCxnSpPr>
        <p:spPr>
          <a:xfrm flipH="1">
            <a:off x="3399155" y="3483610"/>
            <a:ext cx="525145" cy="4210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343785" y="3904615"/>
            <a:ext cx="2110740" cy="1661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学习更多的</a:t>
            </a:r>
            <a:r>
              <a:rPr lang="zh-CN" altLang="en-US" sz="2000"/>
              <a:t>模型：</a:t>
            </a:r>
            <a:endParaRPr lang="zh-CN" altLang="en-US" sz="2000"/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数学规划模型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分类、聚类算法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预测模型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数据分析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微分方程模型</a:t>
            </a:r>
            <a:endParaRPr lang="zh-CN" altLang="en-US" sz="2000">
              <a:solidFill>
                <a:srgbClr val="FF0000"/>
              </a:solidFill>
            </a:endParaRPr>
          </a:p>
          <a:p>
            <a:endParaRPr lang="zh-CN" altLang="en-US" sz="2000">
              <a:solidFill>
                <a:srgbClr val="FF0000"/>
              </a:solidFill>
            </a:endParaRPr>
          </a:p>
        </p:txBody>
      </p:sp>
      <p:cxnSp>
        <p:nvCxnSpPr>
          <p:cNvPr id="22" name="直接箭头连接符 21"/>
          <p:cNvCxnSpPr>
            <a:endCxn id="23" idx="2"/>
          </p:cNvCxnSpPr>
          <p:nvPr/>
        </p:nvCxnSpPr>
        <p:spPr>
          <a:xfrm flipH="1" flipV="1">
            <a:off x="4563110" y="2729865"/>
            <a:ext cx="398145" cy="4787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507105" y="1407795"/>
            <a:ext cx="21120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参加了妈妈杯，拿了三等奖，</a:t>
            </a:r>
            <a:endParaRPr lang="zh-CN" altLang="en-US" sz="2000"/>
          </a:p>
          <a:p>
            <a:r>
              <a:rPr lang="zh-CN" altLang="en-US" sz="2000"/>
              <a:t>获得新</a:t>
            </a:r>
            <a:r>
              <a:rPr lang="zh-CN" altLang="en-US" sz="2000"/>
              <a:t>经验：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</a:rPr>
              <a:t>不打A题，换队友</a:t>
            </a:r>
            <a:endParaRPr lang="zh-CN" alt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4" name="直接箭头连接符 23"/>
          <p:cNvCxnSpPr>
            <a:endCxn id="25" idx="0"/>
          </p:cNvCxnSpPr>
          <p:nvPr/>
        </p:nvCxnSpPr>
        <p:spPr>
          <a:xfrm flipH="1">
            <a:off x="5869305" y="3520440"/>
            <a:ext cx="1270" cy="419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813935" y="3939540"/>
            <a:ext cx="2110740" cy="2058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学习一些</a:t>
            </a:r>
            <a:r>
              <a:rPr lang="zh-CN" altLang="en-US" sz="2000"/>
              <a:t>算法：</a:t>
            </a:r>
            <a:endParaRPr lang="zh-CN" altLang="en-US" sz="2000"/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仿真算法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路径规划</a:t>
            </a:r>
            <a:r>
              <a:rPr lang="zh-CN" altLang="en-US" sz="2000">
                <a:solidFill>
                  <a:srgbClr val="FF0000"/>
                </a:solidFill>
              </a:rPr>
              <a:t>算法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粒子群算法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模拟退火算法</a:t>
            </a:r>
            <a:endParaRPr lang="zh-CN" altLang="en-US" sz="2000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机器学习</a:t>
            </a:r>
            <a:r>
              <a:rPr lang="zh-CN" altLang="en-US" sz="2000">
                <a:solidFill>
                  <a:schemeClr val="tx1"/>
                </a:solidFill>
              </a:rPr>
              <a:t>（学了一点点放弃了）</a:t>
            </a:r>
            <a:endParaRPr lang="zh-CN" altLang="en-US" sz="2000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6640830" y="2821940"/>
            <a:ext cx="0" cy="419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867400" y="1243330"/>
            <a:ext cx="21590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参加了五一杯，</a:t>
            </a:r>
            <a:r>
              <a:rPr lang="zh-CN" altLang="en-US" sz="2000"/>
              <a:t>数维杯，获得新</a:t>
            </a:r>
            <a:r>
              <a:rPr lang="zh-CN" altLang="en-US" sz="2000"/>
              <a:t>经验：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</a:rPr>
              <a:t>不打数据分析题，换队友</a:t>
            </a:r>
            <a:endParaRPr lang="zh-CN" alt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7705090" y="3550920"/>
            <a:ext cx="20955" cy="4495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924675" y="3962400"/>
            <a:ext cx="2110740" cy="1661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tx1"/>
                </a:solidFill>
              </a:rPr>
              <a:t>打互联网</a:t>
            </a:r>
            <a:r>
              <a:rPr lang="en-US" altLang="zh-CN" sz="2000">
                <a:solidFill>
                  <a:schemeClr val="tx1"/>
                </a:solidFill>
              </a:rPr>
              <a:t>+</a:t>
            </a:r>
            <a:r>
              <a:rPr lang="zh-CN" altLang="en-US" sz="2000">
                <a:solidFill>
                  <a:schemeClr val="tx1"/>
                </a:solidFill>
              </a:rPr>
              <a:t>去了，啥也没学</a:t>
            </a:r>
            <a:endParaRPr lang="zh-CN" altLang="en-US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＜（＾－＾）＞</a:t>
            </a:r>
            <a:endParaRPr lang="zh-CN" altLang="en-US" sz="2000">
              <a:solidFill>
                <a:schemeClr val="tx1"/>
              </a:solidFill>
            </a:endParaRPr>
          </a:p>
        </p:txBody>
      </p:sp>
      <p:cxnSp>
        <p:nvCxnSpPr>
          <p:cNvPr id="31" name="直接箭头连接符 30"/>
          <p:cNvCxnSpPr>
            <a:stCxn id="5" idx="0"/>
            <a:endCxn id="32" idx="2"/>
          </p:cNvCxnSpPr>
          <p:nvPr/>
        </p:nvCxnSpPr>
        <p:spPr>
          <a:xfrm flipV="1">
            <a:off x="8945880" y="2676525"/>
            <a:ext cx="700405" cy="5060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590915" y="1046480"/>
            <a:ext cx="21101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临时组队，熬过了暑假数学建模培训，</a:t>
            </a:r>
            <a:r>
              <a:rPr lang="zh-CN" altLang="en-US" sz="2000"/>
              <a:t>经验：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</a:rPr>
              <a:t>一定要认真对待，</a:t>
            </a:r>
            <a:endParaRPr lang="zh-CN" altLang="en-US" sz="2000">
              <a:solidFill>
                <a:schemeClr val="accent5">
                  <a:lumMod val="75000"/>
                </a:schemeClr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sz="2000">
                <a:solidFill>
                  <a:schemeClr val="accent5">
                    <a:lumMod val="75000"/>
                  </a:schemeClr>
                </a:solidFill>
              </a:rPr>
              <a:t>能学到很多东西</a:t>
            </a:r>
            <a:endParaRPr lang="zh-CN" altLang="en-US" sz="200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3" name="直接箭头连接符 32"/>
          <p:cNvCxnSpPr>
            <a:stCxn id="13" idx="2"/>
          </p:cNvCxnSpPr>
          <p:nvPr/>
        </p:nvCxnSpPr>
        <p:spPr>
          <a:xfrm flipH="1">
            <a:off x="10427970" y="3546475"/>
            <a:ext cx="4445" cy="522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9531350" y="4124325"/>
            <a:ext cx="2110740" cy="1661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tx1"/>
                </a:solidFill>
              </a:rPr>
              <a:t>赛前深入学习了整套最优化</a:t>
            </a:r>
            <a:r>
              <a:rPr lang="zh-CN" altLang="en-US" sz="2000">
                <a:solidFill>
                  <a:schemeClr val="tx1"/>
                </a:solidFill>
              </a:rPr>
              <a:t>理论</a:t>
            </a:r>
            <a:endParaRPr lang="zh-CN" altLang="en-US" sz="2000">
              <a:solidFill>
                <a:schemeClr val="tx1"/>
              </a:solidFill>
            </a:endParaRPr>
          </a:p>
          <a:p>
            <a:pPr algn="l"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《最优化方法与程序设计》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9710" y="2752090"/>
            <a:ext cx="100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2022</a:t>
            </a:r>
            <a:r>
              <a:rPr lang="zh-CN" altLang="en-US"/>
              <a:t>年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0520" y="609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 algn="l"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数学建模学习方法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015" y="920115"/>
            <a:ext cx="5230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如何完成一次数学建模比赛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1400175" y="1656080"/>
            <a:ext cx="7210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模型建立</a:t>
            </a:r>
            <a:r>
              <a:rPr lang="en-US" altLang="zh-CN" sz="2000"/>
              <a:t>  +  </a:t>
            </a:r>
            <a:r>
              <a:rPr lang="zh-CN" altLang="en-US" sz="2000"/>
              <a:t>模型求解</a:t>
            </a:r>
            <a:r>
              <a:rPr lang="en-US" altLang="zh-CN" sz="2000"/>
              <a:t>  +  </a:t>
            </a:r>
            <a:r>
              <a:rPr lang="zh-CN" altLang="en-US" sz="2000"/>
              <a:t>灵敏度</a:t>
            </a:r>
            <a:r>
              <a:rPr lang="en-US" altLang="zh-CN" sz="2000"/>
              <a:t>/</a:t>
            </a:r>
            <a:r>
              <a:rPr lang="zh-CN" altLang="en-US" sz="2000"/>
              <a:t>误差分析</a:t>
            </a:r>
            <a:r>
              <a:rPr lang="en-US" altLang="zh-CN" sz="2000"/>
              <a:t>  +  </a:t>
            </a:r>
            <a:r>
              <a:rPr lang="zh-CN" altLang="en-US" sz="2000"/>
              <a:t>论文撰写（</a:t>
            </a:r>
            <a:r>
              <a:rPr lang="zh-CN" altLang="en-US" sz="2000"/>
              <a:t>画图）</a:t>
            </a:r>
            <a:endParaRPr lang="zh-CN" altLang="en-US" sz="200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160905" y="2017395"/>
            <a:ext cx="0" cy="5200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734185" y="2595245"/>
            <a:ext cx="1084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建模</a:t>
            </a:r>
            <a:r>
              <a:rPr lang="zh-CN" altLang="en-US" b="1"/>
              <a:t>位</a:t>
            </a:r>
            <a:endParaRPr lang="zh-CN" altLang="en-US" b="1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419475" y="2063750"/>
            <a:ext cx="784860" cy="45021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846830" y="2595245"/>
            <a:ext cx="1038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编程</a:t>
            </a:r>
            <a:r>
              <a:rPr lang="zh-CN" altLang="en-US" b="1"/>
              <a:t>位</a:t>
            </a:r>
            <a:endParaRPr lang="zh-CN" altLang="en-US" b="1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412615" y="2063750"/>
            <a:ext cx="669290" cy="45021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606540" y="2585085"/>
            <a:ext cx="1038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论文</a:t>
            </a:r>
            <a:r>
              <a:rPr lang="zh-CN" altLang="en-US" b="1"/>
              <a:t>位</a:t>
            </a:r>
            <a:endParaRPr lang="zh-CN" altLang="en-US" b="1"/>
          </a:p>
        </p:txBody>
      </p:sp>
      <p:cxnSp>
        <p:nvCxnSpPr>
          <p:cNvPr id="23" name="直接箭头连接符 22"/>
          <p:cNvCxnSpPr>
            <a:endCxn id="22" idx="0"/>
          </p:cNvCxnSpPr>
          <p:nvPr/>
        </p:nvCxnSpPr>
        <p:spPr>
          <a:xfrm flipH="1">
            <a:off x="7125970" y="2063750"/>
            <a:ext cx="11430" cy="5213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89305" y="3323590"/>
            <a:ext cx="1962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400"/>
              <a:t>学习</a:t>
            </a:r>
            <a:r>
              <a:rPr lang="zh-CN" altLang="en-US" sz="2400"/>
              <a:t>资源</a:t>
            </a:r>
            <a:endParaRPr lang="zh-CN" altLang="en-US" sz="2400"/>
          </a:p>
        </p:txBody>
      </p:sp>
      <p:sp>
        <p:nvSpPr>
          <p:cNvPr id="28" name="文本框 27"/>
          <p:cNvSpPr txBox="1"/>
          <p:nvPr/>
        </p:nvSpPr>
        <p:spPr>
          <a:xfrm>
            <a:off x="928370" y="3816985"/>
            <a:ext cx="103644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zh-CN" altLang="en-US" sz="2000"/>
              <a:t>网课</a:t>
            </a:r>
            <a:endParaRPr lang="zh-CN" altLang="en-US" sz="2000"/>
          </a:p>
          <a:p>
            <a:r>
              <a:rPr lang="zh-CN" altLang="en-US" sz="2000"/>
              <a:t>清风数学建模（微信</a:t>
            </a:r>
            <a:r>
              <a:rPr lang="zh-CN" altLang="en-US" sz="2000"/>
              <a:t>公众号）、 Matlab2016数值计算与智能算法（我要自学</a:t>
            </a:r>
            <a:r>
              <a:rPr lang="zh-CN" altLang="en-US" sz="2000"/>
              <a:t>网）、</a:t>
            </a:r>
            <a:endParaRPr lang="zh-CN" altLang="en-US" sz="2000"/>
          </a:p>
          <a:p>
            <a:r>
              <a:rPr lang="zh-CN" altLang="en-US" sz="2000"/>
              <a:t>最优化理论与算法课程（</a:t>
            </a:r>
            <a:r>
              <a:rPr lang="en-US" altLang="zh-CN" sz="2000"/>
              <a:t>B</a:t>
            </a:r>
            <a:r>
              <a:rPr lang="zh-CN" altLang="en-US" sz="2000"/>
              <a:t>站）</a:t>
            </a:r>
            <a:r>
              <a:rPr lang="en-US" altLang="zh-CN" sz="2000"/>
              <a:t>……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</a:t>
            </a:r>
            <a:r>
              <a:rPr lang="zh-CN" altLang="en-US" sz="2000"/>
              <a:t>参考书</a:t>
            </a:r>
            <a:endParaRPr lang="zh-CN" altLang="en-US" sz="2000"/>
          </a:p>
          <a:p>
            <a:r>
              <a:rPr lang="zh-CN" altLang="en-US" sz="2000"/>
              <a:t>《数学模型》、《数学建模算法与应用》、《</a:t>
            </a:r>
            <a:r>
              <a:rPr lang="en-US" altLang="zh-CN" sz="2000"/>
              <a:t>MATLAB</a:t>
            </a:r>
            <a:r>
              <a:rPr lang="zh-CN" altLang="en-US" sz="2000"/>
              <a:t>数学建模方法与</a:t>
            </a:r>
            <a:r>
              <a:rPr lang="zh-CN" altLang="en-US" sz="2000"/>
              <a:t>实践》、</a:t>
            </a:r>
            <a:endParaRPr lang="zh-CN" altLang="en-US" sz="2000"/>
          </a:p>
          <a:p>
            <a:r>
              <a:rPr lang="zh-CN" altLang="en-US" sz="2000"/>
              <a:t>《微分方程的数值解与程序实现》、《数学建模竞赛优秀论文评析》</a:t>
            </a:r>
            <a:r>
              <a:rPr lang="en-US" altLang="zh-CN" sz="2000"/>
              <a:t>……</a:t>
            </a:r>
            <a:endParaRPr lang="en-US" altLang="zh-CN" sz="2000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179955" y="2069465"/>
            <a:ext cx="1278255" cy="4362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>
            <a:off x="2322830" y="2026920"/>
            <a:ext cx="2760980" cy="4895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1431" y="630886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0520" y="609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数学建模学习方法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630" y="1751330"/>
            <a:ext cx="2759075" cy="367919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4"/>
          <a:srcRect l="2540" t="4820" r="3167" b="10256"/>
          <a:stretch>
            <a:fillRect/>
          </a:stretch>
        </p:blipFill>
        <p:spPr>
          <a:xfrm>
            <a:off x="4950460" y="1762760"/>
            <a:ext cx="3773170" cy="3667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595" y="1762760"/>
            <a:ext cx="2501265" cy="3828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/>
          <p:nvPr/>
        </p:nvPicPr>
        <p:blipFill>
          <a:blip r:embed="rId6"/>
          <a:srcRect l="18989" t="25592" r="26256" b="18942"/>
          <a:stretch>
            <a:fillRect/>
          </a:stretch>
        </p:blipFill>
        <p:spPr>
          <a:xfrm>
            <a:off x="372745" y="1564005"/>
            <a:ext cx="3129280" cy="4226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0520" y="609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数学建模学习方法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595" y="2087245"/>
            <a:ext cx="5220970" cy="2679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" y="1038860"/>
            <a:ext cx="3573780" cy="45491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465" y="1171575"/>
            <a:ext cx="3302635" cy="476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0520" y="609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数学建模学习方法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" y="972820"/>
            <a:ext cx="3223895" cy="4896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435" y="918845"/>
            <a:ext cx="3114675" cy="4949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240" y="948055"/>
            <a:ext cx="3503930" cy="49587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345" y="11559"/>
            <a:ext cx="648178" cy="6481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16" y="81007"/>
            <a:ext cx="1824586" cy="462986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0" y="57865"/>
            <a:ext cx="193040" cy="583422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1097" y="57867"/>
            <a:ext cx="6944954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" y="6274577"/>
            <a:ext cx="12180425" cy="583423"/>
          </a:xfrm>
          <a:prstGeom prst="rect">
            <a:avLst/>
          </a:prstGeom>
          <a:solidFill>
            <a:srgbClr val="153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3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11575" y="706051"/>
            <a:ext cx="12192000" cy="0"/>
          </a:xfrm>
          <a:prstGeom prst="line">
            <a:avLst/>
          </a:prstGeom>
          <a:ln w="38100">
            <a:solidFill>
              <a:srgbClr val="0F36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0520" y="609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571500"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>
                <a:solidFill>
                  <a:schemeClr val="bg1"/>
                </a:solidFill>
                <a:sym typeface="+mn-ea"/>
              </a:rPr>
              <a:t>数学建模学习方法</a:t>
            </a:r>
            <a:endParaRPr lang="zh-CN" altLang="en-US" sz="32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755"/>
            <a:ext cx="7099935" cy="2655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820" y="817880"/>
            <a:ext cx="3037840" cy="5410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185" y="733425"/>
            <a:ext cx="2826385" cy="5513705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6"/>
          <a:srcRect t="13188"/>
          <a:stretch>
            <a:fillRect/>
          </a:stretch>
        </p:blipFill>
        <p:spPr>
          <a:xfrm>
            <a:off x="707390" y="3397885"/>
            <a:ext cx="3476625" cy="380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7"/>
          <a:stretch>
            <a:fillRect/>
          </a:stretch>
        </p:blipFill>
        <p:spPr>
          <a:xfrm>
            <a:off x="682625" y="3778250"/>
            <a:ext cx="3448050" cy="400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8"/>
          <a:srcRect l="4219" t="37838"/>
          <a:stretch>
            <a:fillRect/>
          </a:stretch>
        </p:blipFill>
        <p:spPr>
          <a:xfrm>
            <a:off x="694690" y="4311650"/>
            <a:ext cx="2609215" cy="21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9"/>
          <a:stretch>
            <a:fillRect/>
          </a:stretch>
        </p:blipFill>
        <p:spPr>
          <a:xfrm>
            <a:off x="707390" y="4533583"/>
            <a:ext cx="2476500" cy="44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10"/>
          <a:stretch>
            <a:fillRect/>
          </a:stretch>
        </p:blipFill>
        <p:spPr>
          <a:xfrm>
            <a:off x="716915" y="5058093"/>
            <a:ext cx="3124200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11"/>
          <a:stretch>
            <a:fillRect/>
          </a:stretch>
        </p:blipFill>
        <p:spPr>
          <a:xfrm>
            <a:off x="665480" y="5468620"/>
            <a:ext cx="2552700" cy="400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12"/>
          <a:stretch>
            <a:fillRect/>
          </a:stretch>
        </p:blipFill>
        <p:spPr>
          <a:xfrm>
            <a:off x="688023" y="5815013"/>
            <a:ext cx="2562225" cy="390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a5132312-9fc0-42e9-9c7f-733167e7c7fb"/>
  <p:tag name="COMMONDATA" val="eyJoZGlkIjoiN2YzNjBkOTgyNWQ1YTMxYzM3MzMwNWFiODNmOWIzYW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</Words>
  <Application>WPS 演示</Application>
  <PresentationFormat>宽屏</PresentationFormat>
  <Paragraphs>155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Times New Roman</vt:lpstr>
      <vt:lpstr>等线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陈子睿</dc:creator>
  <cp:lastModifiedBy>黄曾添</cp:lastModifiedBy>
  <cp:revision>12</cp:revision>
  <dcterms:created xsi:type="dcterms:W3CDTF">2022-10-31T12:01:00Z</dcterms:created>
  <dcterms:modified xsi:type="dcterms:W3CDTF">2022-11-19T07:58:22Z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385F04DDEE0A404C92C1DC96D22FE7AC</vt:lpwstr>
  </property>
  <property fmtid="{D5CDD505-2E9C-101B-9397-08002B2CF9AE}" pid="3" name="KSOProductBuildVer">
    <vt:lpwstr>2052-11.1.0.12763</vt:lpwstr>
  </property>
</Properties>
</file>